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56" r:id="rId3"/>
    <p:sldId id="258" r:id="rId4"/>
    <p:sldId id="259" r:id="rId5"/>
    <p:sldId id="270" r:id="rId6"/>
    <p:sldId id="257" r:id="rId7"/>
    <p:sldId id="272" r:id="rId8"/>
    <p:sldId id="273" r:id="rId9"/>
    <p:sldId id="274" r:id="rId10"/>
    <p:sldId id="267" r:id="rId11"/>
    <p:sldId id="269" r:id="rId12"/>
    <p:sldId id="268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a Prokofieva" initials="MP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43"/>
    <p:restoredTop sz="94664"/>
  </p:normalViewPr>
  <p:slideViewPr>
    <p:cSldViewPr snapToGrid="0" snapToObjects="1">
      <p:cViewPr varScale="1">
        <p:scale>
          <a:sx n="104" d="100"/>
          <a:sy n="104" d="100"/>
        </p:scale>
        <p:origin x="75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04T20:23:55.561" idx="1">
    <p:pos x="5246" y="230"/>
    <p:text>Approach: provide general steps in social media analysis that are APIs independent. Understanding priтciples is better than knowing facts
</p:text>
    <p:extLst>
      <p:ext uri="{C676402C-5697-4E1C-873F-D02D1690AC5C}">
        <p15:threadingInfo xmlns:p15="http://schemas.microsoft.com/office/powerpoint/2012/main" timeZoneBias="-600"/>
      </p:ext>
    </p:extLst>
  </p:cm>
</p:cmLst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80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96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04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3451"/>
          </a:xfrm>
        </p:spPr>
        <p:txBody>
          <a:bodyPr>
            <a:normAutofit/>
          </a:bodyPr>
          <a:lstStyle>
            <a:lvl1pPr>
              <a:defRPr sz="3600" b="1"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82751"/>
            <a:ext cx="10515600" cy="47942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625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6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026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3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76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239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102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297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9A67D7-02B9-374F-87DC-FD775CFB34A1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38903-4492-3047-B554-26EAEE462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388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facebook.com/docs/facebook-login/changelog#2018-07-02" TargetMode="External"/><Relationship Id="rId2" Type="http://schemas.openxmlformats.org/officeDocument/2006/relationships/hyperlink" Target="https://developers.facebook.com/docs/facebook-login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www.instagram.com/developer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twitter.com/en/products/accounts-and-users/account-activity-api.html" TargetMode="External"/><Relationship Id="rId2" Type="http://schemas.openxmlformats.org/officeDocument/2006/relationships/hyperlink" Target="https://developer.twitter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github.com/mariaprokofieva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irp-cdn.multiscreensite.com/535ef142/files/uploaded/Sensis-Social-Media-Report-2017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thumbnails-visually.netdna-ssl.com/how-social-media-analytics-help-in-data-mining_56f240ee65e7f.png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facebook.com/docs/instagram-api" TargetMode="External"/><Relationship Id="rId2" Type="http://schemas.openxmlformats.org/officeDocument/2006/relationships/hyperlink" Target="https://graph.facebook.com/facebook/picture?redirect=fals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instagram.com/developer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oauthbible.com/" TargetMode="External"/><Relationship Id="rId2" Type="http://schemas.openxmlformats.org/officeDocument/2006/relationships/hyperlink" Target="http://tools.ietf.org/html/draft-ietf-oauth-v2-1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008914" y="1825625"/>
            <a:ext cx="5344886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925" y="365125"/>
            <a:ext cx="5380860" cy="609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371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9280"/>
          </a:xfrm>
        </p:spPr>
        <p:txBody>
          <a:bodyPr/>
          <a:lstStyle/>
          <a:p>
            <a:r>
              <a:rPr lang="en-US" dirty="0"/>
              <a:t>Facebook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38200" y="1306286"/>
            <a:ext cx="10515600" cy="4870677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hlinkClick r:id="rId2"/>
              </a:rPr>
              <a:t>https://developers.facebook.com/docs/facebook-login/</a:t>
            </a:r>
            <a:endParaRPr lang="en-US" dirty="0"/>
          </a:p>
          <a:p>
            <a:r>
              <a:rPr lang="en-US" dirty="0"/>
              <a:t>Birth: 2007. Wild Wild West. Vast data mining opportunities  </a:t>
            </a:r>
            <a:br>
              <a:rPr lang="en-US" dirty="0"/>
            </a:br>
            <a:endParaRPr lang="en-US" dirty="0"/>
          </a:p>
          <a:p>
            <a:r>
              <a:rPr lang="en-US" dirty="0"/>
              <a:t>2014: security measures to allow users decide what information they share with their apps. </a:t>
            </a:r>
            <a:br>
              <a:rPr lang="en-US" dirty="0"/>
            </a:br>
            <a:endParaRPr lang="en-US" dirty="0"/>
          </a:p>
          <a:p>
            <a:r>
              <a:rPr lang="en-US" dirty="0"/>
              <a:t>April 2018: new app review process and more data protection. Severe cuts for data mining opportunities</a:t>
            </a:r>
          </a:p>
          <a:p>
            <a:br>
              <a:rPr lang="en-US" dirty="0"/>
            </a:br>
            <a:r>
              <a:rPr lang="en-US" dirty="0"/>
              <a:t>May 2018: more data protection and security restrictions, enhanced developer app review and Graph API 3.0</a:t>
            </a:r>
          </a:p>
          <a:p>
            <a:r>
              <a:rPr lang="en-US" dirty="0"/>
              <a:t>July, 2, 2018: Facebook Login changed again. More protection, more security. Can we get any data from Facebook now? RIP</a:t>
            </a:r>
            <a:br>
              <a:rPr lang="en-US" dirty="0"/>
            </a:br>
            <a:r>
              <a:rPr lang="en-US" dirty="0"/>
              <a:t> </a:t>
            </a:r>
            <a:r>
              <a:rPr lang="en-US" dirty="0">
                <a:hlinkClick r:id="rId3"/>
              </a:rPr>
              <a:t>https://developers.facebook.com/docs/facebook-login/changelog#2018-07-02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92241" y="412757"/>
            <a:ext cx="2461559" cy="138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13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https://www.instagram.com/developer/</a:t>
            </a:r>
            <a:r>
              <a:rPr lang="en-US" dirty="0"/>
              <a:t> </a:t>
            </a:r>
          </a:p>
          <a:p>
            <a:r>
              <a:rPr lang="en-US" dirty="0"/>
              <a:t>Birth: October 2010 </a:t>
            </a:r>
          </a:p>
          <a:p>
            <a:r>
              <a:rPr lang="en-US" dirty="0"/>
              <a:t>January 2018: Instagram Graph API announced</a:t>
            </a:r>
          </a:p>
          <a:p>
            <a:r>
              <a:rPr lang="en-US" dirty="0"/>
              <a:t>April 2018: severe restriction on API capabilities, closed and </a:t>
            </a:r>
            <a:r>
              <a:rPr lang="en-US" dirty="0" err="1"/>
              <a:t>deprecrated</a:t>
            </a:r>
            <a:r>
              <a:rPr lang="en-US" dirty="0"/>
              <a:t> major Instagram API endpoints. </a:t>
            </a:r>
          </a:p>
          <a:p>
            <a:r>
              <a:rPr lang="en-US" dirty="0"/>
              <a:t>older Instagram API is deprecated on July 31, 2018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55635" y="680142"/>
            <a:ext cx="2498165" cy="140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075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https://developer.twitter.com</a:t>
            </a:r>
            <a:endParaRPr lang="en-US" dirty="0"/>
          </a:p>
          <a:p>
            <a:r>
              <a:rPr lang="en-US" dirty="0"/>
              <a:t>Birth: </a:t>
            </a:r>
            <a:r>
              <a:rPr lang="is-IS" dirty="0"/>
              <a:t>2006</a:t>
            </a:r>
          </a:p>
          <a:p>
            <a:r>
              <a:rPr lang="en-US" dirty="0"/>
              <a:t>April 2017</a:t>
            </a:r>
            <a:r>
              <a:rPr lang="en-US"/>
              <a:t>, the </a:t>
            </a:r>
            <a:r>
              <a:rPr lang="en-US">
                <a:hlinkClick r:id="rId3"/>
              </a:rPr>
              <a:t>Account Activity API </a:t>
            </a:r>
            <a:r>
              <a:rPr lang="en-US"/>
              <a:t> is announced </a:t>
            </a:r>
            <a:r>
              <a:rPr lang="en-US" dirty="0"/>
              <a:t> </a:t>
            </a:r>
            <a:endParaRPr lang="is-IS" dirty="0"/>
          </a:p>
          <a:p>
            <a:r>
              <a:rPr lang="is-IS" dirty="0"/>
              <a:t>GET READY: API major update </a:t>
            </a:r>
            <a:r>
              <a:rPr lang="en-US" b="1" dirty="0">
                <a:solidFill>
                  <a:srgbClr val="FF0000"/>
                </a:solidFill>
              </a:rPr>
              <a:t>August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16th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9638" y="499481"/>
            <a:ext cx="2594162" cy="153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6722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media - Predictive analytics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775" y="1502927"/>
            <a:ext cx="8950389" cy="455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193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5879" y="1948416"/>
            <a:ext cx="9144000" cy="968644"/>
          </a:xfrm>
        </p:spPr>
        <p:txBody>
          <a:bodyPr>
            <a:normAutofit/>
          </a:bodyPr>
          <a:lstStyle/>
          <a:p>
            <a:r>
              <a:rPr lang="en-US" b="1" dirty="0"/>
              <a:t>Follow Me: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Introduction to social media analysis in R</a:t>
            </a:r>
          </a:p>
          <a:p>
            <a:br>
              <a:rPr lang="en-US" sz="1400" dirty="0">
                <a:solidFill>
                  <a:schemeClr val="accent1">
                    <a:lumMod val="75000"/>
                  </a:schemeClr>
                </a:solidFill>
                <a:hlinkClick r:id="rId2"/>
              </a:rPr>
            </a:b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Maria Prokofivea, Saskia Freytag and Anna Quaglieri</a:t>
            </a:r>
          </a:p>
          <a:p>
            <a:r>
              <a:rPr lang="en-US" sz="1400" dirty="0"/>
              <a:t>R-Ladies/Victoria University (Australia)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2524" y="4464668"/>
            <a:ext cx="1770413" cy="17704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86108" y="392405"/>
            <a:ext cx="1567543" cy="16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70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865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Social media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73778"/>
            <a:ext cx="10515600" cy="5203185"/>
          </a:xfrm>
        </p:spPr>
        <p:txBody>
          <a:bodyPr/>
          <a:lstStyle/>
          <a:p>
            <a:r>
              <a:rPr lang="en-US" dirty="0"/>
              <a:t>forms of electronic communication through which users create online communities to share information, ideas, personal messages, and other content (</a:t>
            </a:r>
            <a:r>
              <a:rPr lang="en-US" u="sng" dirty="0"/>
              <a:t>Merriam-Webster</a:t>
            </a:r>
            <a:r>
              <a:rPr lang="en-US" dirty="0"/>
              <a:t>)</a:t>
            </a:r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Social media census report 2017 </a:t>
            </a:r>
            <a:endParaRPr lang="en-US" dirty="0"/>
          </a:p>
          <a:p>
            <a:r>
              <a:rPr lang="en-US" dirty="0"/>
              <a:t>Reasons for social media use:</a:t>
            </a:r>
          </a:p>
          <a:p>
            <a:pPr lvl="1"/>
            <a:r>
              <a:rPr lang="en-US" dirty="0"/>
              <a:t>catch up with family and friends (89%)</a:t>
            </a:r>
          </a:p>
          <a:p>
            <a:pPr lvl="1"/>
            <a:r>
              <a:rPr lang="en-US" dirty="0"/>
              <a:t>share photos or videos (57%)</a:t>
            </a:r>
          </a:p>
          <a:p>
            <a:pPr lvl="1"/>
            <a:r>
              <a:rPr lang="en-US" dirty="0"/>
              <a:t>watch videos (43%).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21434" y="2955343"/>
            <a:ext cx="4532416" cy="297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94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53036"/>
          </a:xfrm>
        </p:spPr>
        <p:txBody>
          <a:bodyPr/>
          <a:lstStyle/>
          <a:p>
            <a:r>
              <a:rPr lang="en-US" dirty="0"/>
              <a:t>Social media analytics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18162"/>
            <a:ext cx="8009965" cy="4858801"/>
          </a:xfrm>
        </p:spPr>
        <p:txBody>
          <a:bodyPr/>
          <a:lstStyle/>
          <a:p>
            <a:r>
              <a:rPr lang="en-US" b="1" dirty="0"/>
              <a:t>gathering</a:t>
            </a:r>
            <a:r>
              <a:rPr lang="en-US" dirty="0"/>
              <a:t> data from </a:t>
            </a:r>
            <a:r>
              <a:rPr lang="en-US" b="1" dirty="0"/>
              <a:t>social media</a:t>
            </a:r>
            <a:r>
              <a:rPr lang="en-US" dirty="0"/>
              <a:t> websites and </a:t>
            </a:r>
          </a:p>
          <a:p>
            <a:r>
              <a:rPr lang="en-US" dirty="0"/>
              <a:t>analyzing that data to make business decisions.</a:t>
            </a:r>
          </a:p>
          <a:p>
            <a:r>
              <a:rPr lang="en-US" dirty="0"/>
              <a:t>Key question: which social media platform? Which measurements?  How to move on?</a:t>
            </a:r>
          </a:p>
          <a:p>
            <a:endParaRPr lang="en-US" dirty="0"/>
          </a:p>
          <a:p>
            <a:r>
              <a:rPr lang="en-US" dirty="0"/>
              <a:t>Examples: Who is your consumer? How to improve product/service?</a:t>
            </a:r>
          </a:p>
          <a:p>
            <a:r>
              <a:rPr lang="en-US" dirty="0"/>
              <a:t>What are uncovered needs/niches?</a:t>
            </a:r>
            <a:endParaRPr lang="ru-RU" dirty="0"/>
          </a:p>
          <a:p>
            <a:endParaRPr lang="en-US" dirty="0"/>
          </a:p>
        </p:txBody>
      </p:sp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48165" y="811587"/>
            <a:ext cx="2146150" cy="53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82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media analytics trends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55816"/>
            <a:ext cx="7041776" cy="469254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Metrics: demise of “vanity” metrics (likes, dislikes)</a:t>
            </a:r>
          </a:p>
          <a:p>
            <a:r>
              <a:rPr lang="en-US" dirty="0"/>
              <a:t>Focus: from engagement to lowering costs and</a:t>
            </a:r>
            <a:r>
              <a:rPr lang="ru-RU" dirty="0"/>
              <a:t> </a:t>
            </a:r>
            <a:r>
              <a:rPr lang="en-AU" dirty="0"/>
              <a:t>attracting </a:t>
            </a:r>
            <a:r>
              <a:rPr lang="en-AU" dirty="0" err="1"/>
              <a:t>talant</a:t>
            </a:r>
            <a:endParaRPr lang="en-AU" dirty="0"/>
          </a:p>
          <a:p>
            <a:r>
              <a:rPr lang="en-AU" dirty="0"/>
              <a:t>Decline of corporations and government trust, the rise of micro-influencers</a:t>
            </a:r>
            <a:endParaRPr lang="ru-RU" dirty="0"/>
          </a:p>
          <a:p>
            <a:r>
              <a:rPr lang="en-AU" dirty="0"/>
              <a:t>Social commerce</a:t>
            </a:r>
          </a:p>
          <a:p>
            <a:r>
              <a:rPr lang="ru-RU" dirty="0"/>
              <a:t> </a:t>
            </a:r>
            <a:r>
              <a:rPr lang="en-AU" dirty="0"/>
              <a:t>Social listening: tracking conversations, identify recurring phrases, words or brands, identify uncovered demands and opportunities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43973" y="1255816"/>
            <a:ext cx="4273026" cy="424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67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of the social media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48576"/>
            <a:ext cx="10027024" cy="50283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Graph API: "the global mapping of everybody and how they're related”, introduced by Facebook in May 2007, </a:t>
            </a:r>
          </a:p>
          <a:p>
            <a:pPr marL="0" indent="0">
              <a:buNone/>
            </a:pPr>
            <a:r>
              <a:rPr lang="en-US" dirty="0"/>
              <a:t>Components:</a:t>
            </a:r>
          </a:p>
          <a:p>
            <a:r>
              <a:rPr lang="en-US" b="1" dirty="0"/>
              <a:t>nodes</a:t>
            </a:r>
            <a:r>
              <a:rPr lang="en-US" dirty="0"/>
              <a:t> —individual objects (e.g. a User, a Photo, a Page, or a Comment)</a:t>
            </a:r>
          </a:p>
          <a:p>
            <a:pPr lvl="1"/>
            <a:r>
              <a:rPr lang="en-US" dirty="0"/>
              <a:t>used to get data about a specific object, accessed by a unique ID (e.g. official Facebook Page has the ID 20531316728)</a:t>
            </a:r>
          </a:p>
          <a:p>
            <a:r>
              <a:rPr lang="en-US" b="1" dirty="0"/>
              <a:t>edges</a:t>
            </a:r>
            <a:r>
              <a:rPr lang="en-US" dirty="0"/>
              <a:t> — connections between a collection of objects and a single object (e.g. Photos on a Page, Comments on a Photo)</a:t>
            </a:r>
          </a:p>
          <a:p>
            <a:pPr lvl="1"/>
            <a:r>
              <a:rPr lang="en-US" dirty="0"/>
              <a:t>used to get collections of objects on a single object, accessed by node ID and the edge name</a:t>
            </a:r>
          </a:p>
          <a:p>
            <a:r>
              <a:rPr lang="en-US" b="1" dirty="0"/>
              <a:t>fields</a:t>
            </a:r>
            <a:r>
              <a:rPr lang="en-US" dirty="0"/>
              <a:t> — data about an object (e.g. User's birthday, Page's name)</a:t>
            </a:r>
          </a:p>
          <a:p>
            <a:pPr lvl="1"/>
            <a:r>
              <a:rPr lang="en-US" dirty="0"/>
              <a:t>Used to get data about a single object or each object in a collection.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62691" y="718582"/>
            <a:ext cx="3044462" cy="160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483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Facebook</a:t>
            </a:r>
          </a:p>
          <a:p>
            <a:r>
              <a:rPr lang="en-US" u="sng" dirty="0">
                <a:hlinkClick r:id="rId2"/>
              </a:rPr>
              <a:t>https://graph.facebook.com/facebook/picture?redirect=false</a:t>
            </a:r>
            <a:endParaRPr lang="en-US" u="sng" dirty="0"/>
          </a:p>
          <a:p>
            <a:r>
              <a:rPr lang="en-US" dirty="0"/>
              <a:t>Instagram Graph API: to access data in large- and medium-sized Instagram Business Accounts </a:t>
            </a:r>
            <a:r>
              <a:rPr lang="en-US" dirty="0">
                <a:hlinkClick r:id="rId3"/>
              </a:rPr>
              <a:t>https://developers.facebook.com/docs/instagram-api</a:t>
            </a:r>
            <a:r>
              <a:rPr lang="en-US" dirty="0"/>
              <a:t> </a:t>
            </a:r>
          </a:p>
          <a:p>
            <a:r>
              <a:rPr lang="en-US" dirty="0"/>
              <a:t>For non-business accounts: </a:t>
            </a:r>
            <a:r>
              <a:rPr lang="en-US" dirty="0">
                <a:hlinkClick r:id="rId4"/>
              </a:rPr>
              <a:t>https://www.instagram.com/developer/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41647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token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81636"/>
            <a:ext cx="10515600" cy="5195328"/>
          </a:xfrm>
        </p:spPr>
        <p:txBody>
          <a:bodyPr/>
          <a:lstStyle/>
          <a:p>
            <a:r>
              <a:rPr lang="en-US" dirty="0"/>
              <a:t>an opaque string that identifies a user, app, or Page and can be used by the app to make API calls</a:t>
            </a:r>
          </a:p>
          <a:p>
            <a:r>
              <a:rPr lang="en-US" dirty="0"/>
              <a:t>includes information about when the token will expire and which app generated the token. </a:t>
            </a:r>
          </a:p>
          <a:p>
            <a:pPr marL="0" indent="0">
              <a:buNone/>
            </a:pPr>
            <a:r>
              <a:rPr lang="en-US" b="1" dirty="0"/>
              <a:t>Examples of tokens  (platform dependent):</a:t>
            </a:r>
          </a:p>
          <a:p>
            <a:r>
              <a:rPr lang="en-US" b="1" dirty="0"/>
              <a:t>User access token</a:t>
            </a:r>
            <a:r>
              <a:rPr lang="en-US" dirty="0"/>
              <a:t>: most commonly used type of token</a:t>
            </a:r>
          </a:p>
          <a:p>
            <a:pPr lvl="1"/>
            <a:r>
              <a:rPr lang="en-US" dirty="0"/>
              <a:t>obtained via a login dialog and require a person to permit your app to obtain one.</a:t>
            </a:r>
          </a:p>
          <a:p>
            <a:r>
              <a:rPr lang="en-US" b="1" dirty="0"/>
              <a:t>App access token</a:t>
            </a:r>
            <a:r>
              <a:rPr lang="en-US" dirty="0"/>
              <a:t>: obtained via a server-to-server call</a:t>
            </a:r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485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 </a:t>
            </a:r>
            <a:r>
              <a:rPr lang="en-US" dirty="0">
                <a:hlinkClick r:id="rId2"/>
              </a:rPr>
              <a:t>OAuth 2.0 protocol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48576"/>
            <a:ext cx="10515600" cy="479421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industry-standard protocol for authorization</a:t>
            </a:r>
          </a:p>
          <a:p>
            <a:r>
              <a:rPr lang="en-US" dirty="0"/>
              <a:t>allows entities (e.g. User or a Page) to authorize tokens</a:t>
            </a:r>
          </a:p>
          <a:p>
            <a:r>
              <a:rPr lang="en-US" dirty="0"/>
              <a:t>usually authorization is done through a web interface</a:t>
            </a:r>
          </a:p>
          <a:p>
            <a:r>
              <a:rPr lang="en-US" dirty="0"/>
              <a:t>once authorized, apps can use tokens to access specific information</a:t>
            </a:r>
          </a:p>
          <a:p>
            <a:r>
              <a:rPr lang="en-US" dirty="0">
                <a:hlinkClick r:id="rId3"/>
              </a:rPr>
              <a:t>The OAuth Bible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63670" y="3251738"/>
            <a:ext cx="5544670" cy="329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615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3111</TotalTime>
  <Words>406</Words>
  <Application>Microsoft Office PowerPoint</Application>
  <PresentationFormat>Widescreen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Follow Me: </vt:lpstr>
      <vt:lpstr>Social media</vt:lpstr>
      <vt:lpstr>Social media analytics</vt:lpstr>
      <vt:lpstr>Social media analytics trends</vt:lpstr>
      <vt:lpstr>Structure of the social media data</vt:lpstr>
      <vt:lpstr>Graph API</vt:lpstr>
      <vt:lpstr>Access token</vt:lpstr>
      <vt:lpstr> OAuth 2.0 protocol</vt:lpstr>
      <vt:lpstr>Facebook</vt:lpstr>
      <vt:lpstr>Instagram</vt:lpstr>
      <vt:lpstr>Twitter</vt:lpstr>
      <vt:lpstr>Social media - Predictive analytics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Prokofieva</dc:creator>
  <cp:lastModifiedBy>Dmitry Kruglov</cp:lastModifiedBy>
  <cp:revision>54</cp:revision>
  <dcterms:created xsi:type="dcterms:W3CDTF">2018-07-02T07:44:42Z</dcterms:created>
  <dcterms:modified xsi:type="dcterms:W3CDTF">2018-07-04T16:08:32Z</dcterms:modified>
</cp:coreProperties>
</file>

<file path=docProps/thumbnail.jpeg>
</file>